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  <p:sldId id="2580" r:id="rId21"/>
    <p:sldId id="2581" r:id="rId22"/>
    <p:sldId id="2582" r:id="rId23"/>
    <p:sldId id="2583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 sistema respiratório: funções e importância com imagens ilustrativas" id="{CFFD6691-80C7-4D87-9936-4706F628ADE0}">
          <p14:sldIdLst>
            <p14:sldId id="2561"/>
            <p14:sldId id="2562"/>
          </p14:sldIdLst>
        </p14:section>
        <p14:section name="Introdução ao sistema respiratório" id="{71E9B7E3-F53D-4036-ACD7-BB012D95D3B7}">
          <p14:sldIdLst>
            <p14:sldId id="2563"/>
            <p14:sldId id="2564"/>
            <p14:sldId id="2565"/>
            <p14:sldId id="2566"/>
          </p14:sldIdLst>
        </p14:section>
        <p14:section name="Estrutura do sistema respiratório" id="{71840C39-8E45-498C-AF33-83BEEDECC5BD}">
          <p14:sldIdLst>
            <p14:sldId id="2567"/>
            <p14:sldId id="2568"/>
            <p14:sldId id="2569"/>
            <p14:sldId id="2570"/>
          </p14:sldIdLst>
        </p14:section>
        <p14:section name="Funções das principais partes do sistema respiratório" id="{5FC63855-87C6-4BDF-B6D3-1317365886B5}">
          <p14:sldIdLst>
            <p14:sldId id="2571"/>
            <p14:sldId id="2572"/>
            <p14:sldId id="2573"/>
            <p14:sldId id="2574"/>
          </p14:sldIdLst>
        </p14:section>
        <p14:section name="Os pulmões e suas funções" id="{D3D96D67-F2F2-4DFE-B30A-6381586BE56E}">
          <p14:sldIdLst>
            <p14:sldId id="2575"/>
            <p14:sldId id="2576"/>
            <p14:sldId id="2577"/>
            <p14:sldId id="2578"/>
          </p14:sldIdLst>
        </p14:section>
        <p14:section name="Importância do sistema respiratório" id="{D5EEAA5B-34F4-41B1-9F68-5C3D539F2E06}">
          <p14:sldIdLst>
            <p14:sldId id="2579"/>
            <p14:sldId id="2580"/>
            <p14:sldId id="2581"/>
            <p14:sldId id="2582"/>
          </p14:sldIdLst>
        </p14:section>
        <p14:section name="Conclusão" id="{81CAB8E3-1510-4FCA-994B-3DA9B979C147}">
          <p14:sldIdLst>
            <p14:sldId id="25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40D770-390A-46C3-92E8-156DFEEEA253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EA9258-00B2-4F1F-B06F-654C949D3EF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do Sistema Respiratório</a:t>
          </a:r>
          <a:endParaRPr lang="en-US"/>
        </a:p>
      </dgm:t>
    </dgm:pt>
    <dgm:pt modelId="{E4C58B2D-4EB2-4732-B1F1-E277EC08E576}" type="parTrans" cxnId="{943A35AF-0C9A-46B8-9E3D-E1A136A15973}">
      <dgm:prSet/>
      <dgm:spPr/>
      <dgm:t>
        <a:bodyPr/>
        <a:lstStyle/>
        <a:p>
          <a:endParaRPr lang="en-US"/>
        </a:p>
      </dgm:t>
    </dgm:pt>
    <dgm:pt modelId="{3165DEDC-BFCD-4901-B13C-25FB3139AA2F}" type="sibTrans" cxnId="{943A35AF-0C9A-46B8-9E3D-E1A136A15973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27A08CAD-38A4-4641-BCA6-57AD6A2E491D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 sistema respiratório é essencial para a troca de oxigênio e dióxido de carbono, crucial para a vida.</a:t>
          </a:r>
          <a:endParaRPr lang="en-US"/>
        </a:p>
      </dgm:t>
    </dgm:pt>
    <dgm:pt modelId="{9B24306A-FD58-4F70-856A-8EA1E6CDC633}" type="parTrans" cxnId="{2B5D90A8-4C0A-456F-991C-26D32C489C74}">
      <dgm:prSet/>
      <dgm:spPr/>
      <dgm:t>
        <a:bodyPr/>
        <a:lstStyle/>
        <a:p>
          <a:endParaRPr lang="en-US"/>
        </a:p>
      </dgm:t>
    </dgm:pt>
    <dgm:pt modelId="{80A702F7-40F3-4BD4-B335-DD98C4FF49C8}" type="sibTrans" cxnId="{2B5D90A8-4C0A-456F-991C-26D32C489C74}">
      <dgm:prSet/>
      <dgm:spPr/>
      <dgm:t>
        <a:bodyPr/>
        <a:lstStyle/>
        <a:p>
          <a:endParaRPr lang="en-US"/>
        </a:p>
      </dgm:t>
    </dgm:pt>
    <dgm:pt modelId="{7448AC05-2B5E-4AF2-880B-A59B015E7C6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Saúde Respiratória</a:t>
          </a:r>
          <a:endParaRPr lang="en-US"/>
        </a:p>
      </dgm:t>
    </dgm:pt>
    <dgm:pt modelId="{614F158E-983F-4505-B1A4-99FEC65A1BDA}" type="parTrans" cxnId="{52A80F9C-1BAF-484B-BF5D-D3694330BE4C}">
      <dgm:prSet/>
      <dgm:spPr/>
      <dgm:t>
        <a:bodyPr/>
        <a:lstStyle/>
        <a:p>
          <a:endParaRPr lang="en-US"/>
        </a:p>
      </dgm:t>
    </dgm:pt>
    <dgm:pt modelId="{03D5ED63-E36F-43EE-AE2D-FA7D6EFD3722}" type="sibTrans" cxnId="{52A80F9C-1BAF-484B-BF5D-D3694330BE4C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BE987F25-44EF-42A8-A118-FC5A6607153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Compreender a estrutura do sistema respiratório nos ajuda a valorizar a saúde e a prevenção de doenças.</a:t>
          </a:r>
          <a:endParaRPr lang="en-US"/>
        </a:p>
      </dgm:t>
    </dgm:pt>
    <dgm:pt modelId="{654C0F67-F4AF-4DFD-B316-D7674FC17D72}" type="parTrans" cxnId="{D58D1C0D-34B2-44F0-8761-AA5253654BD3}">
      <dgm:prSet/>
      <dgm:spPr/>
      <dgm:t>
        <a:bodyPr/>
        <a:lstStyle/>
        <a:p>
          <a:endParaRPr lang="en-US"/>
        </a:p>
      </dgm:t>
    </dgm:pt>
    <dgm:pt modelId="{F048657D-E925-44E3-8D59-ACD9FAF5D151}" type="sibTrans" cxnId="{D58D1C0D-34B2-44F0-8761-AA5253654BD3}">
      <dgm:prSet/>
      <dgm:spPr/>
      <dgm:t>
        <a:bodyPr/>
        <a:lstStyle/>
        <a:p>
          <a:endParaRPr lang="en-US"/>
        </a:p>
      </dgm:t>
    </dgm:pt>
    <dgm:pt modelId="{E1A0598B-3A24-4CDE-84A0-087FE11164B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Cuidados com o Corpo</a:t>
          </a:r>
          <a:endParaRPr lang="en-US"/>
        </a:p>
      </dgm:t>
    </dgm:pt>
    <dgm:pt modelId="{D7C43D33-115E-40DB-A1A1-3CF7F5E6A3B8}" type="parTrans" cxnId="{D8D95963-E720-4A2F-AFED-73D036B27E8E}">
      <dgm:prSet/>
      <dgm:spPr/>
      <dgm:t>
        <a:bodyPr/>
        <a:lstStyle/>
        <a:p>
          <a:endParaRPr lang="en-US"/>
        </a:p>
      </dgm:t>
    </dgm:pt>
    <dgm:pt modelId="{EB8391BB-C973-4ED7-B7A3-F47FF22E7380}" type="sibTrans" cxnId="{D8D95963-E720-4A2F-AFED-73D036B27E8E}">
      <dgm:prSet/>
      <dgm:spPr/>
      <dgm:t>
        <a:bodyPr/>
        <a:lstStyle/>
        <a:p>
          <a:endParaRPr lang="en-US"/>
        </a:p>
      </dgm:t>
    </dgm:pt>
    <dgm:pt modelId="{6211571B-E6CA-4A48-BABD-29674C594462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Cuidar do sistema respiratório é fundamental para nosso bem-estar geral e qualidade de vida.</a:t>
          </a:r>
          <a:endParaRPr lang="en-US"/>
        </a:p>
      </dgm:t>
    </dgm:pt>
    <dgm:pt modelId="{1E969160-541E-4F73-9FDA-E3FB61E0AE62}" type="parTrans" cxnId="{AA338FE8-4592-40B6-8424-28036011BBBB}">
      <dgm:prSet/>
      <dgm:spPr/>
      <dgm:t>
        <a:bodyPr/>
        <a:lstStyle/>
        <a:p>
          <a:endParaRPr lang="en-US"/>
        </a:p>
      </dgm:t>
    </dgm:pt>
    <dgm:pt modelId="{C9E7FF80-3942-4DD4-A440-67812C6E9AF7}" type="sibTrans" cxnId="{AA338FE8-4592-40B6-8424-28036011BBBB}">
      <dgm:prSet/>
      <dgm:spPr/>
      <dgm:t>
        <a:bodyPr/>
        <a:lstStyle/>
        <a:p>
          <a:endParaRPr lang="en-US"/>
        </a:p>
      </dgm:t>
    </dgm:pt>
    <dgm:pt modelId="{04216B7C-7FED-4EA9-BE9A-CDB89A7C23E3}" type="pres">
      <dgm:prSet presAssocID="{7040D770-390A-46C3-92E8-156DFEEEA253}" presName="Name0" presStyleCnt="0">
        <dgm:presLayoutVars>
          <dgm:dir/>
          <dgm:resizeHandles val="exact"/>
        </dgm:presLayoutVars>
      </dgm:prSet>
      <dgm:spPr/>
    </dgm:pt>
    <dgm:pt modelId="{1775EE7C-D9E0-485B-B92F-CD8B0BBCAD8E}" type="pres">
      <dgm:prSet presAssocID="{61EA9258-00B2-4F1F-B06F-654C949D3EFF}" presName="compNode" presStyleCnt="0"/>
      <dgm:spPr/>
    </dgm:pt>
    <dgm:pt modelId="{6492AC21-3C7E-453F-812D-A6EC34677996}" type="pres">
      <dgm:prSet presAssocID="{61EA9258-00B2-4F1F-B06F-654C949D3EFF}" presName="pictRect" presStyleLbl="revTx" presStyleIdx="0" presStyleCnt="6">
        <dgm:presLayoutVars>
          <dgm:chMax val="0"/>
          <dgm:bulletEnabled/>
        </dgm:presLayoutVars>
      </dgm:prSet>
      <dgm:spPr/>
    </dgm:pt>
    <dgm:pt modelId="{8827D3AA-1AF2-40BE-A55E-A55834F573BC}" type="pres">
      <dgm:prSet presAssocID="{61EA9258-00B2-4F1F-B06F-654C949D3EFF}" presName="textRect" presStyleLbl="revTx" presStyleIdx="1" presStyleCnt="6">
        <dgm:presLayoutVars>
          <dgm:bulletEnabled/>
        </dgm:presLayoutVars>
      </dgm:prSet>
      <dgm:spPr/>
    </dgm:pt>
    <dgm:pt modelId="{41D317C8-78B1-44D2-9ABD-C0C77C51C2E5}" type="pres">
      <dgm:prSet presAssocID="{3165DEDC-BFCD-4901-B13C-25FB3139AA2F}" presName="sibTrans" presStyleLbl="sibTrans2D1" presStyleIdx="0" presStyleCnt="0"/>
      <dgm:spPr/>
    </dgm:pt>
    <dgm:pt modelId="{B1F1D368-4DA6-40A8-A912-2E66780BA95E}" type="pres">
      <dgm:prSet presAssocID="{7448AC05-2B5E-4AF2-880B-A59B015E7C6D}" presName="compNode" presStyleCnt="0"/>
      <dgm:spPr/>
    </dgm:pt>
    <dgm:pt modelId="{2D129121-0C1C-409A-9AF2-8EA01A0A2089}" type="pres">
      <dgm:prSet presAssocID="{7448AC05-2B5E-4AF2-880B-A59B015E7C6D}" presName="pictRect" presStyleLbl="revTx" presStyleIdx="2" presStyleCnt="6">
        <dgm:presLayoutVars>
          <dgm:chMax val="0"/>
          <dgm:bulletEnabled/>
        </dgm:presLayoutVars>
      </dgm:prSet>
      <dgm:spPr/>
    </dgm:pt>
    <dgm:pt modelId="{F11003B1-E98C-40A5-86A8-82F671905B09}" type="pres">
      <dgm:prSet presAssocID="{7448AC05-2B5E-4AF2-880B-A59B015E7C6D}" presName="textRect" presStyleLbl="revTx" presStyleIdx="3" presStyleCnt="6">
        <dgm:presLayoutVars>
          <dgm:bulletEnabled/>
        </dgm:presLayoutVars>
      </dgm:prSet>
      <dgm:spPr/>
    </dgm:pt>
    <dgm:pt modelId="{4C98483C-749E-4FC5-9F4E-131D6BDB83B8}" type="pres">
      <dgm:prSet presAssocID="{03D5ED63-E36F-43EE-AE2D-FA7D6EFD3722}" presName="sibTrans" presStyleLbl="sibTrans2D1" presStyleIdx="0" presStyleCnt="0"/>
      <dgm:spPr/>
    </dgm:pt>
    <dgm:pt modelId="{5D19E5BB-DC74-4B2A-9866-70B66F274564}" type="pres">
      <dgm:prSet presAssocID="{E1A0598B-3A24-4CDE-84A0-087FE11164BC}" presName="compNode" presStyleCnt="0"/>
      <dgm:spPr/>
    </dgm:pt>
    <dgm:pt modelId="{749523D9-685B-4509-9F0B-C7635495A058}" type="pres">
      <dgm:prSet presAssocID="{E1A0598B-3A24-4CDE-84A0-087FE11164BC}" presName="pictRect" presStyleLbl="revTx" presStyleIdx="4" presStyleCnt="6">
        <dgm:presLayoutVars>
          <dgm:chMax val="0"/>
          <dgm:bulletEnabled/>
        </dgm:presLayoutVars>
      </dgm:prSet>
      <dgm:spPr/>
    </dgm:pt>
    <dgm:pt modelId="{7AA76643-2173-481E-BC32-0A05049EC548}" type="pres">
      <dgm:prSet presAssocID="{E1A0598B-3A24-4CDE-84A0-087FE11164BC}" presName="textRect" presStyleLbl="revTx" presStyleIdx="5" presStyleCnt="6">
        <dgm:presLayoutVars>
          <dgm:bulletEnabled/>
        </dgm:presLayoutVars>
      </dgm:prSet>
      <dgm:spPr/>
    </dgm:pt>
  </dgm:ptLst>
  <dgm:cxnLst>
    <dgm:cxn modelId="{69DE2908-CAF2-4B1A-9CDD-E77A5C052C2F}" type="presOf" srcId="{03D5ED63-E36F-43EE-AE2D-FA7D6EFD3722}" destId="{4C98483C-749E-4FC5-9F4E-131D6BDB83B8}" srcOrd="0" destOrd="0" presId="urn:microsoft.com/office/officeart/2024/3/layout/hArchList1"/>
    <dgm:cxn modelId="{D58D1C0D-34B2-44F0-8761-AA5253654BD3}" srcId="{7448AC05-2B5E-4AF2-880B-A59B015E7C6D}" destId="{BE987F25-44EF-42A8-A118-FC5A66071537}" srcOrd="0" destOrd="0" parTransId="{654C0F67-F4AF-4DFD-B316-D7674FC17D72}" sibTransId="{F048657D-E925-44E3-8D59-ACD9FAF5D151}"/>
    <dgm:cxn modelId="{216C6620-4B0B-4176-BF13-40AC981A1425}" type="presOf" srcId="{7448AC05-2B5E-4AF2-880B-A59B015E7C6D}" destId="{2D129121-0C1C-409A-9AF2-8EA01A0A2089}" srcOrd="0" destOrd="0" presId="urn:microsoft.com/office/officeart/2024/3/layout/hArchList1"/>
    <dgm:cxn modelId="{D8D95963-E720-4A2F-AFED-73D036B27E8E}" srcId="{7040D770-390A-46C3-92E8-156DFEEEA253}" destId="{E1A0598B-3A24-4CDE-84A0-087FE11164BC}" srcOrd="2" destOrd="0" parTransId="{D7C43D33-115E-40DB-A1A1-3CF7F5E6A3B8}" sibTransId="{EB8391BB-C973-4ED7-B7A3-F47FF22E7380}"/>
    <dgm:cxn modelId="{3413E350-7B33-41C7-A6EC-15D70581A3D1}" type="presOf" srcId="{6211571B-E6CA-4A48-BABD-29674C594462}" destId="{7AA76643-2173-481E-BC32-0A05049EC548}" srcOrd="0" destOrd="0" presId="urn:microsoft.com/office/officeart/2024/3/layout/hArchList1"/>
    <dgm:cxn modelId="{509EC853-92DB-41B1-968D-3925904560AC}" type="presOf" srcId="{E1A0598B-3A24-4CDE-84A0-087FE11164BC}" destId="{749523D9-685B-4509-9F0B-C7635495A058}" srcOrd="0" destOrd="0" presId="urn:microsoft.com/office/officeart/2024/3/layout/hArchList1"/>
    <dgm:cxn modelId="{52A80F9C-1BAF-484B-BF5D-D3694330BE4C}" srcId="{7040D770-390A-46C3-92E8-156DFEEEA253}" destId="{7448AC05-2B5E-4AF2-880B-A59B015E7C6D}" srcOrd="1" destOrd="0" parTransId="{614F158E-983F-4505-B1A4-99FEC65A1BDA}" sibTransId="{03D5ED63-E36F-43EE-AE2D-FA7D6EFD3722}"/>
    <dgm:cxn modelId="{B8604BA0-26DF-4038-824E-CEFBEBE3124F}" type="presOf" srcId="{3165DEDC-BFCD-4901-B13C-25FB3139AA2F}" destId="{41D317C8-78B1-44D2-9ABD-C0C77C51C2E5}" srcOrd="0" destOrd="0" presId="urn:microsoft.com/office/officeart/2024/3/layout/hArchList1"/>
    <dgm:cxn modelId="{2B5D90A8-4C0A-456F-991C-26D32C489C74}" srcId="{61EA9258-00B2-4F1F-B06F-654C949D3EFF}" destId="{27A08CAD-38A4-4641-BCA6-57AD6A2E491D}" srcOrd="0" destOrd="0" parTransId="{9B24306A-FD58-4F70-856A-8EA1E6CDC633}" sibTransId="{80A702F7-40F3-4BD4-B335-DD98C4FF49C8}"/>
    <dgm:cxn modelId="{943A35AF-0C9A-46B8-9E3D-E1A136A15973}" srcId="{7040D770-390A-46C3-92E8-156DFEEEA253}" destId="{61EA9258-00B2-4F1F-B06F-654C949D3EFF}" srcOrd="0" destOrd="0" parTransId="{E4C58B2D-4EB2-4732-B1F1-E277EC08E576}" sibTransId="{3165DEDC-BFCD-4901-B13C-25FB3139AA2F}"/>
    <dgm:cxn modelId="{0587D5B2-7291-4A39-A09D-E8980822D0AC}" type="presOf" srcId="{27A08CAD-38A4-4641-BCA6-57AD6A2E491D}" destId="{8827D3AA-1AF2-40BE-A55E-A55834F573BC}" srcOrd="0" destOrd="0" presId="urn:microsoft.com/office/officeart/2024/3/layout/hArchList1"/>
    <dgm:cxn modelId="{858B6EE3-9FB9-4B7A-91AE-63464571172E}" type="presOf" srcId="{7040D770-390A-46C3-92E8-156DFEEEA253}" destId="{04216B7C-7FED-4EA9-BE9A-CDB89A7C23E3}" srcOrd="0" destOrd="0" presId="urn:microsoft.com/office/officeart/2024/3/layout/hArchList1"/>
    <dgm:cxn modelId="{AA338FE8-4592-40B6-8424-28036011BBBB}" srcId="{E1A0598B-3A24-4CDE-84A0-087FE11164BC}" destId="{6211571B-E6CA-4A48-BABD-29674C594462}" srcOrd="0" destOrd="0" parTransId="{1E969160-541E-4F73-9FDA-E3FB61E0AE62}" sibTransId="{C9E7FF80-3942-4DD4-A440-67812C6E9AF7}"/>
    <dgm:cxn modelId="{A6EAF1F5-E27F-4FC4-875A-774BB2B9E763}" type="presOf" srcId="{61EA9258-00B2-4F1F-B06F-654C949D3EFF}" destId="{6492AC21-3C7E-453F-812D-A6EC34677996}" srcOrd="0" destOrd="0" presId="urn:microsoft.com/office/officeart/2024/3/layout/hArchList1"/>
    <dgm:cxn modelId="{B58C68FA-C580-418B-A90F-756EEAC105B1}" type="presOf" srcId="{BE987F25-44EF-42A8-A118-FC5A66071537}" destId="{F11003B1-E98C-40A5-86A8-82F671905B09}" srcOrd="0" destOrd="0" presId="urn:microsoft.com/office/officeart/2024/3/layout/hArchList1"/>
    <dgm:cxn modelId="{58E66739-7B68-4EDE-9739-3E1B94E416FB}" type="presParOf" srcId="{04216B7C-7FED-4EA9-BE9A-CDB89A7C23E3}" destId="{1775EE7C-D9E0-485B-B92F-CD8B0BBCAD8E}" srcOrd="0" destOrd="0" presId="urn:microsoft.com/office/officeart/2024/3/layout/hArchList1"/>
    <dgm:cxn modelId="{0280C6DF-1062-4425-9F60-5A0FB14F1AFC}" type="presParOf" srcId="{1775EE7C-D9E0-485B-B92F-CD8B0BBCAD8E}" destId="{6492AC21-3C7E-453F-812D-A6EC34677996}" srcOrd="0" destOrd="0" presId="urn:microsoft.com/office/officeart/2024/3/layout/hArchList1"/>
    <dgm:cxn modelId="{6DFBF7FC-2890-47E8-9D5E-CD78412515CF}" type="presParOf" srcId="{1775EE7C-D9E0-485B-B92F-CD8B0BBCAD8E}" destId="{8827D3AA-1AF2-40BE-A55E-A55834F573BC}" srcOrd="1" destOrd="0" presId="urn:microsoft.com/office/officeart/2024/3/layout/hArchList1"/>
    <dgm:cxn modelId="{1F013696-5AAD-41BB-9F39-E52F186C4EB0}" type="presParOf" srcId="{04216B7C-7FED-4EA9-BE9A-CDB89A7C23E3}" destId="{41D317C8-78B1-44D2-9ABD-C0C77C51C2E5}" srcOrd="1" destOrd="0" presId="urn:microsoft.com/office/officeart/2024/3/layout/hArchList1"/>
    <dgm:cxn modelId="{F06FB1D1-FAE3-48B5-BDB9-FD980E9F875B}" type="presParOf" srcId="{04216B7C-7FED-4EA9-BE9A-CDB89A7C23E3}" destId="{B1F1D368-4DA6-40A8-A912-2E66780BA95E}" srcOrd="2" destOrd="0" presId="urn:microsoft.com/office/officeart/2024/3/layout/hArchList1"/>
    <dgm:cxn modelId="{F6E75286-234C-444B-A6D2-650DAF2AB679}" type="presParOf" srcId="{B1F1D368-4DA6-40A8-A912-2E66780BA95E}" destId="{2D129121-0C1C-409A-9AF2-8EA01A0A2089}" srcOrd="0" destOrd="0" presId="urn:microsoft.com/office/officeart/2024/3/layout/hArchList1"/>
    <dgm:cxn modelId="{759948DB-01B3-44AF-8635-AAECC32369F0}" type="presParOf" srcId="{B1F1D368-4DA6-40A8-A912-2E66780BA95E}" destId="{F11003B1-E98C-40A5-86A8-82F671905B09}" srcOrd="1" destOrd="0" presId="urn:microsoft.com/office/officeart/2024/3/layout/hArchList1"/>
    <dgm:cxn modelId="{89C89719-D1D5-4D5F-8E52-A0A03238AFFF}" type="presParOf" srcId="{04216B7C-7FED-4EA9-BE9A-CDB89A7C23E3}" destId="{4C98483C-749E-4FC5-9F4E-131D6BDB83B8}" srcOrd="3" destOrd="0" presId="urn:microsoft.com/office/officeart/2024/3/layout/hArchList1"/>
    <dgm:cxn modelId="{F8A02EC6-A357-4250-AB3B-CE78BE64930E}" type="presParOf" srcId="{04216B7C-7FED-4EA9-BE9A-CDB89A7C23E3}" destId="{5D19E5BB-DC74-4B2A-9866-70B66F274564}" srcOrd="4" destOrd="0" presId="urn:microsoft.com/office/officeart/2024/3/layout/hArchList1"/>
    <dgm:cxn modelId="{708C4C8E-2D82-4E4C-AF69-C54F4E04C383}" type="presParOf" srcId="{5D19E5BB-DC74-4B2A-9866-70B66F274564}" destId="{749523D9-685B-4509-9F0B-C7635495A058}" srcOrd="0" destOrd="0" presId="urn:microsoft.com/office/officeart/2024/3/layout/hArchList1"/>
    <dgm:cxn modelId="{386C303F-C1F2-4FA0-AF4B-16060CE5D5F0}" type="presParOf" srcId="{5D19E5BB-DC74-4B2A-9866-70B66F274564}" destId="{7AA76643-2173-481E-BC32-0A05049EC548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2AC21-3C7E-453F-812D-A6EC34677996}">
      <dsp:nvSpPr>
        <dsp:cNvPr id="0" name=""/>
        <dsp:cNvSpPr/>
      </dsp:nvSpPr>
      <dsp:spPr>
        <a:xfrm>
          <a:off x="0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do Sistema Respiratório</a:t>
          </a:r>
          <a:endParaRPr lang="en-US" sz="1800" kern="1200"/>
        </a:p>
      </dsp:txBody>
      <dsp:txXfrm>
        <a:off x="0" y="0"/>
        <a:ext cx="3377565" cy="595074"/>
      </dsp:txXfrm>
    </dsp:sp>
    <dsp:sp modelId="{8827D3AA-1AF2-40BE-A55E-A55834F573BC}">
      <dsp:nvSpPr>
        <dsp:cNvPr id="0" name=""/>
        <dsp:cNvSpPr/>
      </dsp:nvSpPr>
      <dsp:spPr>
        <a:xfrm>
          <a:off x="0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 sistema respiratório é essencial para a troca de oxigênio e dióxido de carbono, crucial para a vida.</a:t>
          </a:r>
          <a:endParaRPr lang="en-US" sz="1400" kern="1200"/>
        </a:p>
      </dsp:txBody>
      <dsp:txXfrm>
        <a:off x="0" y="595074"/>
        <a:ext cx="3377565" cy="1892815"/>
      </dsp:txXfrm>
    </dsp:sp>
    <dsp:sp modelId="{2D129121-0C1C-409A-9AF2-8EA01A0A2089}">
      <dsp:nvSpPr>
        <dsp:cNvPr id="0" name=""/>
        <dsp:cNvSpPr/>
      </dsp:nvSpPr>
      <dsp:spPr>
        <a:xfrm>
          <a:off x="3715321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Saúde Respiratória</a:t>
          </a:r>
          <a:endParaRPr lang="en-US" sz="1800" kern="1200"/>
        </a:p>
      </dsp:txBody>
      <dsp:txXfrm>
        <a:off x="3715321" y="0"/>
        <a:ext cx="3377565" cy="595074"/>
      </dsp:txXfrm>
    </dsp:sp>
    <dsp:sp modelId="{F11003B1-E98C-40A5-86A8-82F671905B09}">
      <dsp:nvSpPr>
        <dsp:cNvPr id="0" name=""/>
        <dsp:cNvSpPr/>
      </dsp:nvSpPr>
      <dsp:spPr>
        <a:xfrm>
          <a:off x="3715321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Compreender a estrutura do sistema respiratório nos ajuda a valorizar a saúde e a prevenção de doenças.</a:t>
          </a:r>
          <a:endParaRPr lang="en-US" sz="1400" kern="1200"/>
        </a:p>
      </dsp:txBody>
      <dsp:txXfrm>
        <a:off x="3715321" y="595074"/>
        <a:ext cx="3377565" cy="1892815"/>
      </dsp:txXfrm>
    </dsp:sp>
    <dsp:sp modelId="{749523D9-685B-4509-9F0B-C7635495A058}">
      <dsp:nvSpPr>
        <dsp:cNvPr id="0" name=""/>
        <dsp:cNvSpPr/>
      </dsp:nvSpPr>
      <dsp:spPr>
        <a:xfrm>
          <a:off x="7430643" y="0"/>
          <a:ext cx="3377565" cy="5950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Cuidados com o Corpo</a:t>
          </a:r>
          <a:endParaRPr lang="en-US" sz="1800" kern="1200"/>
        </a:p>
      </dsp:txBody>
      <dsp:txXfrm>
        <a:off x="7430643" y="0"/>
        <a:ext cx="3377565" cy="595074"/>
      </dsp:txXfrm>
    </dsp:sp>
    <dsp:sp modelId="{7AA76643-2173-481E-BC32-0A05049EC548}">
      <dsp:nvSpPr>
        <dsp:cNvPr id="0" name=""/>
        <dsp:cNvSpPr/>
      </dsp:nvSpPr>
      <dsp:spPr>
        <a:xfrm>
          <a:off x="7430643" y="595074"/>
          <a:ext cx="3377565" cy="1892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Cuidar do sistema respiratório é fundamental para nosso bem-estar geral e qualidade de vida.</a:t>
          </a:r>
          <a:endParaRPr lang="en-US" sz="1400" kern="1200"/>
        </a:p>
      </dsp:txBody>
      <dsp:txXfrm>
        <a:off x="7430643" y="595074"/>
        <a:ext cx="3377565" cy="1892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731D0-9EC8-4238-946F-73C290ABDE40}" type="datetimeFigureOut">
              <a:rPr lang="pt-BR" smtClean="0"/>
              <a:t>07/06/2025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9F75A-C5A6-4C52-B3D2-6F9192B0A5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08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O sistema respiratório é vital para a sobrevivência, pois permite a troca de gases essenciais. Nesta apresentação, exploraremos suas funções, estrutura e importância para o corpo humano, utilizando imagens ilustrativas para facilitar a compreensão.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615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Vamos começar com uma introdução ao sistema respiratório, abordando sua estrutura e principais componentes. Em seguida, discutiremos as funções de cada parte do sistema, focando na importância dos pulmões e suas funções na troca gasosa. Finalmente, exploraremos como o sistema respiratório mantém a homeostase no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87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respiratório é responsável pela troca de oxigênio e dióxido de carbono entre o corpo e o ambiente. Ele é composto por diversas estruturas que trabalham em conjunto para garantir que o ar atinja os pulmões de maneira eficiente. Vamos entender melhor sua importância e funcionalidade.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7253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respiratório é um complexo mecanismo que permite a respiração e a oxigenação do sangue. Ele não se limita apenas aos pulmões, mas inclui um conjunto de órgãos e estruturas que facilitam a passagem do ar e a troca gasosa. Vamos explorar essa complexidade.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99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principais componentes do sistema respiratório incluem o nariz, a faringe, a laringe, a traqueia, os brônquios e os pulmões. Cada uma dessas estruturas desempenha um papel essencial na respiração, desde a filtragem do ar até a troca de gases nos alvéolos.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095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respiratório é crucial para a vida, pois fornece oxigênio necessário para as células e remove o dióxido de carbono, um resíduo tóxico. Sem um sistema respiratório funcional, a vida como conhecemos seria impossível.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926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Agora, vamos explorar a estrutura do sistema respiratório em detalhes. Cada parte, desde o nariz até os pulmões, tem um papel específico e contribui para a eficiência do processo de respiração.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545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nariz e a cavidade nasal são as portas de entrada do ar. Eles filtram, umidificam e aquecem o ar antes que ele entre nos pulmões. Além disso, as estruturas olfativas estão presentes, permitindo a percepção de odores.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126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faringe é um canal que conecta a cavidade nasal e a boca à laringe, que é responsável pela produção de som. A laringe também protege as vias aéreas, evitando que alimentos e líquidos entrem nos pulmões.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9979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traqueia é um tubo que transporta o ar para os brônquios, que se ramificam nos pulmões. Ambas as estruturas são equipadas com cartilagens que ajudam a manter suas formas, permitindo a passagem do ar de forma eficiente.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960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Agora que exploramos a estrutura, vamos examinar as funções específicas de cada parte do sistema respiratório. Compreender essas funções é essencial para entender como o corpo mantém a oxigenação adequada.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985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nariz e a cavidade nasal têm um papel fundamental na filtragem do ar, removendo partículas prejudiciais. Eles também umidificam e aquecem o ar, preparando-o para os pulmões, o que é vital para o conforto e saúde das vias respiratórias.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398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faringe ajuda a direcionar o ar para os pulmões e é importante na produção da voz. A laringe, por sua vez, contém as cordas vocais e atua como uma válvula que protege as vias aéreas durante a deglutição, impedindo a entrada de alimentos.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903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traqueia e os brônquios são responsáveis por conduzir o ar para os pulmões. Eles desempenham um papel crucial na filtragem e umidificação do ar antes que ele chegue aos alvéolos, onde ocorrerá a troca gasosa.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765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pulmões são os principais órgãos do sistema respiratório e são essenciais para a respiração. Vamos examinar sua estrutura e as funções que possibilitam a troca gasosa e a oxigenação do sangue.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660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pulmões são compostos por lóbulos e contêm milhões de alvéolos, que são pequenas bolsas de ar onde a troca gasosa ocorre. A estrutura dos pulmões é projetada para maximizar a superfície de contato com o ar, permitindo uma troca eficiente de gases.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400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alvéolos são onde ocorre a troca de oxigênio e dióxido de carbono. Eles são envoltos por capilares sanguíneos, permitindo que o oxigênio seja absorvido no sangue e o dióxido de carbono seja liberado. Essa função é vital para a respiração e a saúde geral.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0788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troca gasosa acontece através de difusão nos alvéolos, onde o oxigênio do ar é transferido para o sangue, enquanto o dióxido de carbono é eliminado. Este processo é contínuo e crítico para a homeostase do corpo humano.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722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Finalmente, discutiremos a importância do sistema respiratório em manter a saúde do corpo. Ele não apenas fornece oxigênio, mas também desempenha um papel fundamental na eliminação de resíduos e na regulação da temperatura corporal.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195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respiratório é essencial para a manutenção da homeostase, garantindo que o corpo tenha níveis adequados de oxigênio e dióxido de carbono. Isso é crucial para o funcionamento adequado de todos os sistemas do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108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eliminação de dióxido de carbono é uma função crucial do sistema respiratório. O acúmulo desse gás no corpo pode ser tóxico, e a respiração ajuda a regular seus níveis, mantendo um equilíbrio saudável.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45167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oxigênio que obtemos através do sistema respiratório é vital para a respiração celular. É usado pelas células para produzir energia, e sem esse suporte, as células não poderiam funcionar adequadamente.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9825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sistema respiratório é um componente vital do corpo humano, desempenhando funções essenciais para nossa sobrevivência e bem-estar. A compreensão de sua estrutura e importância nos ajuda a valorizar a saúde respiratória e a cuidar melhor do nosso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96F33-1E93-48BE-9E16-1D3D001DFE9C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891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42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7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2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4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6/7/2025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6/7/2025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4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6/7/2025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0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51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1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7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11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50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DC37325-7333-1CF0-869D-9FC47F8D3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7528" y="1032764"/>
            <a:ext cx="4308672" cy="322404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600"/>
              <a:t>O sistema respiratório: funções e importância com imagens ilustrativas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FF0EC7-A631-7C25-5E1C-1D3249ED4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5756" y="5046281"/>
            <a:ext cx="4308672" cy="1172408"/>
          </a:xfrm>
        </p:spPr>
        <p:txBody>
          <a:bodyPr anchor="t">
            <a:normAutofit/>
          </a:bodyPr>
          <a:lstStyle/>
          <a:p>
            <a:r>
              <a:rPr lang="pt-BR"/>
              <a:t>Explorando a estrutura e papel do sistema respiratório</a:t>
            </a:r>
          </a:p>
        </p:txBody>
      </p:sp>
      <p:pic>
        <p:nvPicPr>
          <p:cNvPr id="4" name="Imagem 3" descr="pulmões brilhantes no fundo preto">
            <a:extLst>
              <a:ext uri="{FF2B5EF4-FFF2-40B4-BE49-F238E27FC236}">
                <a16:creationId xmlns:a16="http://schemas.microsoft.com/office/drawing/2014/main" id="{18343BCC-C356-4A5B-ACA5-14D83228A0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24" r="1" b="21"/>
          <a:stretch>
            <a:fillRect/>
          </a:stretch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15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0A1213-91AC-9432-A51B-63D9E574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502152" cy="3591463"/>
          </a:xfrm>
        </p:spPr>
        <p:txBody>
          <a:bodyPr anchor="t">
            <a:normAutofit/>
          </a:bodyPr>
          <a:lstStyle/>
          <a:p>
            <a:r>
              <a:rPr lang="pt-BR"/>
              <a:t>Tópicos da 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B21E02-E1B2-30E9-B1EC-5004F321DE40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4931664" y="1371601"/>
            <a:ext cx="6620256" cy="4926318"/>
          </a:xfrm>
        </p:spPr>
        <p:txBody>
          <a:bodyPr>
            <a:normAutofit/>
          </a:bodyPr>
          <a:lstStyle/>
          <a:p>
            <a:r>
              <a:rPr lang="pt-BR"/>
              <a:t>Introdução ao sistema respiratório</a:t>
            </a:r>
          </a:p>
          <a:p>
            <a:r>
              <a:rPr lang="pt-BR"/>
              <a:t>Estrutura do sistema respiratório</a:t>
            </a:r>
          </a:p>
          <a:p>
            <a:r>
              <a:rPr lang="pt-BR"/>
              <a:t>Funções das principais partes do sistema respiratório</a:t>
            </a:r>
          </a:p>
          <a:p>
            <a:r>
              <a:rPr lang="pt-BR"/>
              <a:t>Os pulmões e suas funções</a:t>
            </a:r>
          </a:p>
          <a:p>
            <a:r>
              <a:rPr lang="pt-BR"/>
              <a:t>Importância do sistema respiratório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BBF191-9CC8-4313-B1CA-8DF1A53AE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699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20CC1F-6432-5036-5175-D5EDD0440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Introdução ao sistema respiratório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477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06591A-EF13-F40C-5F3B-50607E177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31573"/>
            <a:ext cx="4265763" cy="144177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400"/>
              <a:t>Visão geral do sistema respiratório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B7A27B-548D-FBD1-4A76-EE4DB1D8B408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871353" y="1722570"/>
            <a:ext cx="5483190" cy="445745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Mecanismo de Respiração</a:t>
            </a:r>
          </a:p>
          <a:p>
            <a:pPr marL="0" lvl="1" indent="0">
              <a:buNone/>
            </a:pPr>
            <a:r>
              <a:rPr lang="pt-BR" sz="1400"/>
              <a:t>O sistema respiratório permite a respiração ao facilitar a entrada e saída de ar, essencial para a vida.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Troca Gasosa</a:t>
            </a:r>
          </a:p>
          <a:p>
            <a:pPr marL="0" lvl="1" indent="0">
              <a:buNone/>
            </a:pPr>
            <a:r>
              <a:rPr lang="pt-BR" sz="1400"/>
              <a:t>A troca gasosa ocorre nos alvéolos pulmonares, onde o oxigênio é absorvido e o dióxido de carbono é expelido.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Estruturas Respiratórias</a:t>
            </a:r>
          </a:p>
          <a:p>
            <a:pPr marL="0" lvl="1" indent="0">
              <a:buNone/>
            </a:pPr>
            <a:r>
              <a:rPr lang="pt-BR" sz="1400"/>
              <a:t>O sistema inclui traqueia, brônquios e pulmões, cada um desempenhando um papel crucial na respiração.</a:t>
            </a:r>
          </a:p>
        </p:txBody>
      </p:sp>
    </p:spTree>
    <p:extLst>
      <p:ext uri="{BB962C8B-B14F-4D97-AF65-F5344CB8AC3E}">
        <p14:creationId xmlns:p14="http://schemas.microsoft.com/office/powerpoint/2010/main" val="1732442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18F0FAE-65DF-388B-1EB9-0FAE6E5C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Principais componentes do sistema</a:t>
            </a:r>
          </a:p>
        </p:txBody>
      </p:sp>
      <p:pic>
        <p:nvPicPr>
          <p:cNvPr id="5" name="Espaço Reservado para Conteúdo 4" descr="Inteligência artificial clone blockchain, geração de combustível e energia, comunicações globais">
            <a:extLst>
              <a:ext uri="{FF2B5EF4-FFF2-40B4-BE49-F238E27FC236}">
                <a16:creationId xmlns:a16="http://schemas.microsoft.com/office/drawing/2014/main" id="{539A6623-E742-49ED-8ECD-10E9B2040A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5539" r="18055" b="-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1404F1-ED09-9AC7-6DAC-B3A80FF2AFF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Nariz e Faringe</a:t>
            </a:r>
          </a:p>
          <a:p>
            <a:pPr marL="0" lvl="1" indent="0">
              <a:buNone/>
            </a:pPr>
            <a:r>
              <a:rPr lang="pt-BR" sz="1400"/>
              <a:t>O nariz e a faringe filtram e umidificam o ar que respiramos, preparando-o para os pulmões.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Laringe e Traqueia</a:t>
            </a:r>
          </a:p>
          <a:p>
            <a:pPr marL="0" lvl="1" indent="0">
              <a:buNone/>
            </a:pPr>
            <a:r>
              <a:rPr lang="pt-BR" sz="1400"/>
              <a:t>A laringe, também conhecida como a caixa de voz, e a traqueia conduzem o ar para os pulmões de forma adequada.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Brônquios e Pulmões</a:t>
            </a:r>
          </a:p>
          <a:p>
            <a:pPr marL="0" lvl="1" indent="0">
              <a:buNone/>
            </a:pPr>
            <a:r>
              <a:rPr lang="pt-BR" sz="1400"/>
              <a:t>Os brônquios ramificam-se nos pulmões, onde ocorre a troca de gases nos alvéolos.</a:t>
            </a:r>
          </a:p>
        </p:txBody>
      </p:sp>
    </p:spTree>
    <p:extLst>
      <p:ext uri="{BB962C8B-B14F-4D97-AF65-F5344CB8AC3E}">
        <p14:creationId xmlns:p14="http://schemas.microsoft.com/office/powerpoint/2010/main" val="1938671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DC3CCA2-3A46-05C4-C6AD-409F95104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Importância do sistema respiratório para o corpo humano</a:t>
            </a:r>
          </a:p>
        </p:txBody>
      </p:sp>
      <p:pic>
        <p:nvPicPr>
          <p:cNvPr id="5" name="Espaço Reservado para Conteúdo 4" descr="Dupla exposição do retrato da mulher e da copa da árvore de tília contra o céu azul brilhante.">
            <a:extLst>
              <a:ext uri="{FF2B5EF4-FFF2-40B4-BE49-F238E27FC236}">
                <a16:creationId xmlns:a16="http://schemas.microsoft.com/office/drawing/2014/main" id="{1ABE9805-9C99-4786-91CD-B8DB366D17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7136" r="-2" b="1195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3A3346-AE1B-71B2-51FD-CED07A956F4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Primordial</a:t>
            </a:r>
          </a:p>
          <a:p>
            <a:pPr marL="0" lvl="1" indent="0">
              <a:buNone/>
            </a:pPr>
            <a:r>
              <a:rPr lang="pt-BR" sz="1400"/>
              <a:t>O sistema respiratório é essencial para a sobrevivência, fornecendo oxigênio vital para as células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Remoção de Dióxido de Carbono</a:t>
            </a:r>
          </a:p>
          <a:p>
            <a:pPr marL="0" lvl="1" indent="0">
              <a:buNone/>
            </a:pPr>
            <a:r>
              <a:rPr lang="pt-BR" sz="1400"/>
              <a:t>Ele remove o dióxido de carbono, um resíduo tóxico gerado pelas células, mantendo o equilíbrio no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Vitalidade da Vida</a:t>
            </a:r>
          </a:p>
          <a:p>
            <a:pPr marL="0" lvl="1" indent="0">
              <a:buNone/>
            </a:pPr>
            <a:r>
              <a:rPr lang="pt-BR" sz="1400"/>
              <a:t>Sem um sistema respiratório funcional, a vida como conhecemos seria impossível, evidenciando sua importância.</a:t>
            </a:r>
          </a:p>
        </p:txBody>
      </p:sp>
    </p:spTree>
    <p:extLst>
      <p:ext uri="{BB962C8B-B14F-4D97-AF65-F5344CB8AC3E}">
        <p14:creationId xmlns:p14="http://schemas.microsoft.com/office/powerpoint/2010/main" val="10916092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D2BE35-2DFD-55DD-CEB9-EB2D8118C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Estrutura do sistema respiratório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035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844897-79D3-1B97-3370-EC9215DC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Nariz e cavidade nasal</a:t>
            </a:r>
          </a:p>
        </p:txBody>
      </p:sp>
      <p:pic>
        <p:nvPicPr>
          <p:cNvPr id="5" name="Espaço Reservado para Conteúdo 4" descr="Fisiologia Humana - Modelo da cabeça humana mostrando o cérebro">
            <a:extLst>
              <a:ext uri="{FF2B5EF4-FFF2-40B4-BE49-F238E27FC236}">
                <a16:creationId xmlns:a16="http://schemas.microsoft.com/office/drawing/2014/main" id="{00CEC67A-E3B7-4113-A3CE-8CC4ADC35A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8414" r="1672" b="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D24EE2-526C-CBAC-4C27-E1B1A9FA1EC7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Nariz</a:t>
            </a:r>
          </a:p>
          <a:p>
            <a:pPr marL="0" lvl="1" indent="0">
              <a:buNone/>
            </a:pPr>
            <a:r>
              <a:rPr lang="pt-BR" sz="1400"/>
              <a:t>O nariz atua como a porta de entrada do ar, filtrando impurezas e preparando o ar para os pulmões.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Umidificação e Aquecimento do Ar</a:t>
            </a:r>
          </a:p>
          <a:p>
            <a:pPr marL="0" lvl="1" indent="0">
              <a:buNone/>
            </a:pPr>
            <a:r>
              <a:rPr lang="pt-BR" sz="1400"/>
              <a:t>A cavidade nasal umidifica e aquece o ar inspirado, garantindo que esteja em condições ideais para os pulmões.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Percepção de Odores</a:t>
            </a:r>
          </a:p>
          <a:p>
            <a:pPr marL="0" lvl="1" indent="0">
              <a:buNone/>
            </a:pPr>
            <a:r>
              <a:rPr lang="pt-BR" sz="1400"/>
              <a:t>As estruturas olfativas na cavidade nasal permitem a percepção de odores, contribuindo para o sentido do olfato.</a:t>
            </a:r>
          </a:p>
        </p:txBody>
      </p:sp>
    </p:spTree>
    <p:extLst>
      <p:ext uri="{BB962C8B-B14F-4D97-AF65-F5344CB8AC3E}">
        <p14:creationId xmlns:p14="http://schemas.microsoft.com/office/powerpoint/2010/main" val="559708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7FE8BB-65C1-20D7-E0D1-06337D82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Faringe e laringe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BAC120-9328-08B0-1931-03AB85ACFAFD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da Faringe</a:t>
            </a:r>
          </a:p>
          <a:p>
            <a:pPr marL="0" lvl="1" indent="0">
              <a:buNone/>
            </a:pPr>
            <a:r>
              <a:rPr lang="pt-BR" sz="1400"/>
              <a:t>A faringe é um canal essencial que conecta a cavidade nasal e a boca à laringe, facilitando a passagem de ar e alimento.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Produção de Som na Laringe</a:t>
            </a:r>
          </a:p>
          <a:p>
            <a:pPr marL="0" lvl="1" indent="0">
              <a:buNone/>
            </a:pPr>
            <a:r>
              <a:rPr lang="pt-BR" sz="1400"/>
              <a:t>A laringe desempenha um papel crucial na produção de som, permitindo a comunicação verbal e a emissão de sons.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Proteção das Vias Aéreas</a:t>
            </a:r>
          </a:p>
          <a:p>
            <a:pPr marL="0" lvl="1" indent="0">
              <a:buNone/>
            </a:pPr>
            <a:r>
              <a:rPr lang="pt-BR" sz="1400"/>
              <a:t>A laringe também protege as vias aéreas, evitando que alimentos e líquidos entrem nos pulmões durante a deglutição.</a:t>
            </a:r>
          </a:p>
        </p:txBody>
      </p:sp>
      <p:pic>
        <p:nvPicPr>
          <p:cNvPr id="5" name="Espaço Reservado para Conteúdo 4" descr="&quot;Mulher de olhos fechados, cantando.&quot;">
            <a:extLst>
              <a:ext uri="{FF2B5EF4-FFF2-40B4-BE49-F238E27FC236}">
                <a16:creationId xmlns:a16="http://schemas.microsoft.com/office/drawing/2014/main" id="{162472D4-39B6-4E98-B228-2E2D0BB9C1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b="18999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385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D8F4C0-C217-AA87-6CF2-2F8CEF0A6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Traqueia e brônquios</a:t>
            </a:r>
          </a:p>
        </p:txBody>
      </p:sp>
      <p:pic>
        <p:nvPicPr>
          <p:cNvPr id="5" name="Espaço Reservado para Conteúdo 4" descr="Câncer de pulmão, infecção pulmonar, COVID-19, pandemia - doença, coronavírus">
            <a:extLst>
              <a:ext uri="{FF2B5EF4-FFF2-40B4-BE49-F238E27FC236}">
                <a16:creationId xmlns:a16="http://schemas.microsoft.com/office/drawing/2014/main" id="{8E61052F-B0C7-4322-A9E2-D8D573B501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6211" r="27383" b="-2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35F58F-D7A4-751C-1F40-75D8974D142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da Traqueia</a:t>
            </a:r>
          </a:p>
          <a:p>
            <a:pPr marL="0" lvl="1" indent="0">
              <a:buNone/>
            </a:pPr>
            <a:r>
              <a:rPr lang="pt-BR" sz="1400"/>
              <a:t>A traqueia é responsável por transportar o ar para os brônquios, permitindo a respiração adequada. Sua estrutura tubular é vital para a eficiência do sistema respiratório.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Estrutura dos Brônquios</a:t>
            </a:r>
          </a:p>
          <a:p>
            <a:pPr marL="0" lvl="1" indent="0">
              <a:buNone/>
            </a:pPr>
            <a:r>
              <a:rPr lang="pt-BR" sz="1400"/>
              <a:t>Os brônquios se ramificam a partir da traqueia e se conectam aos pulmões, ajudando na distribuição do ar. Eles são igualmente suportados por cartilagens que mantêm sua forma.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Cartilagens de Suporte</a:t>
            </a:r>
          </a:p>
          <a:p>
            <a:pPr marL="0" lvl="1" indent="0">
              <a:buNone/>
            </a:pPr>
            <a:r>
              <a:rPr lang="pt-BR" sz="1400"/>
              <a:t>As cartilagens presentes na traqueia e nos brônquios são essenciais para manter a estrutura e a permeabilidade das vias aéreas, facilitando a passagem do ar.</a:t>
            </a:r>
          </a:p>
        </p:txBody>
      </p:sp>
    </p:spTree>
    <p:extLst>
      <p:ext uri="{BB962C8B-B14F-4D97-AF65-F5344CB8AC3E}">
        <p14:creationId xmlns:p14="http://schemas.microsoft.com/office/powerpoint/2010/main" val="2275870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BB6864-F0D1-6DA7-8318-875189A07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Funções das principais partes do sistema respiratório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2803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701E86-5D5C-D044-52F7-D6D272B9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914400"/>
            <a:ext cx="650181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Função do nariz e cavidade nasal</a:t>
            </a:r>
          </a:p>
        </p:txBody>
      </p:sp>
      <p:pic>
        <p:nvPicPr>
          <p:cNvPr id="5" name="Espaço Reservado para Conteúdo 4" descr="composição abstrata, conceito espiritualidade, mente, ciência">
            <a:extLst>
              <a:ext uri="{FF2B5EF4-FFF2-40B4-BE49-F238E27FC236}">
                <a16:creationId xmlns:a16="http://schemas.microsoft.com/office/drawing/2014/main" id="{785179C7-55C6-4792-9DF3-443B4CC6C4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6385" r="11741"/>
          <a:stretch>
            <a:fillRect/>
          </a:stretch>
        </p:blipFill>
        <p:spPr>
          <a:xfrm>
            <a:off x="20" y="914399"/>
            <a:ext cx="4416532" cy="535352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052531-D50B-3899-B150-D05525F4F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67922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4CB088-FD07-2E5B-64BC-8699CE80E14F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029200" y="2176036"/>
            <a:ext cx="6501810" cy="4121885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Filtragem do Ar</a:t>
            </a:r>
          </a:p>
          <a:p>
            <a:pPr marL="0" lvl="1" indent="0">
              <a:buNone/>
            </a:pPr>
            <a:r>
              <a:rPr lang="pt-BR" sz="1400"/>
              <a:t>O nariz e a cavidade nasal filtram o ar, removendo partículas prejudiciais e poluentes que podem afetar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Umidificação do Ar</a:t>
            </a:r>
          </a:p>
          <a:p>
            <a:pPr marL="0" lvl="1" indent="0">
              <a:buNone/>
            </a:pPr>
            <a:r>
              <a:rPr lang="pt-BR" sz="1400"/>
              <a:t>O ar que passa pela cavidade nasal é umidificado, essencial para manter as vias respiratórias saudáveis e confortáveis.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Aquecimento do Ar</a:t>
            </a:r>
          </a:p>
          <a:p>
            <a:pPr marL="0" lvl="1" indent="0">
              <a:buNone/>
            </a:pPr>
            <a:r>
              <a:rPr lang="pt-BR" sz="1400"/>
              <a:t>O nariz aquece o ar que respiramos, preparando-o para os pulmões e garantindo uma respiração confortável.</a:t>
            </a:r>
          </a:p>
        </p:txBody>
      </p:sp>
    </p:spTree>
    <p:extLst>
      <p:ext uri="{BB962C8B-B14F-4D97-AF65-F5344CB8AC3E}">
        <p14:creationId xmlns:p14="http://schemas.microsoft.com/office/powerpoint/2010/main" val="42082157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A27BA1-7EC0-62B1-6460-B8BD1511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98860"/>
            <a:ext cx="4265763" cy="1441776"/>
          </a:xfrm>
        </p:spPr>
        <p:txBody>
          <a:bodyPr anchor="t">
            <a:normAutofit/>
          </a:bodyPr>
          <a:lstStyle/>
          <a:p>
            <a:r>
              <a:rPr lang="pt-BR"/>
              <a:t>Função da faringe e laringe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9F800A-6092-AEB9-F879-86F867543562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871353" y="2189857"/>
            <a:ext cx="5269831" cy="3445399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da Faringe</a:t>
            </a:r>
          </a:p>
          <a:p>
            <a:pPr marL="0" lvl="1" indent="0">
              <a:buNone/>
            </a:pPr>
            <a:r>
              <a:rPr lang="pt-BR" sz="1400"/>
              <a:t>A faringe direciona o ar para os pulmões e é essencial na produção da voz, permitindo a passagem adequada do 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da Laringe</a:t>
            </a:r>
          </a:p>
          <a:p>
            <a:pPr marL="0" lvl="1" indent="0">
              <a:buNone/>
            </a:pPr>
            <a:r>
              <a:rPr lang="pt-BR" sz="1400"/>
              <a:t>A laringe contém as cordas vocais e atua como válvula, protegendo as vias aéreas durante a deglutição e evitando a entrada de alimentos.</a:t>
            </a:r>
          </a:p>
        </p:txBody>
      </p:sp>
    </p:spTree>
    <p:extLst>
      <p:ext uri="{BB962C8B-B14F-4D97-AF65-F5344CB8AC3E}">
        <p14:creationId xmlns:p14="http://schemas.microsoft.com/office/powerpoint/2010/main" val="40705526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110ECD-D53A-D291-6513-2DEFEEE3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31573"/>
            <a:ext cx="4265763" cy="1441776"/>
          </a:xfrm>
        </p:spPr>
        <p:txBody>
          <a:bodyPr anchor="t">
            <a:normAutofit/>
          </a:bodyPr>
          <a:lstStyle/>
          <a:p>
            <a:r>
              <a:rPr lang="pt-BR" sz="3700"/>
              <a:t>Função da traqueia e brônquios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DDBA29-16AC-00AC-1F9C-A227BB498D43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871353" y="1722570"/>
            <a:ext cx="5483190" cy="445745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Condução de Ar</a:t>
            </a:r>
          </a:p>
          <a:p>
            <a:pPr marL="0" lvl="1" indent="0">
              <a:buNone/>
            </a:pPr>
            <a:r>
              <a:rPr lang="pt-BR" sz="1400"/>
              <a:t>A traqueia e os brônquios são fundamentais para conduzir o ar do ambiente para os pulmões durante a respiração.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Filtragem do Ar</a:t>
            </a:r>
          </a:p>
          <a:p>
            <a:pPr marL="0" lvl="1" indent="0">
              <a:buNone/>
            </a:pPr>
            <a:r>
              <a:rPr lang="pt-BR" sz="1400"/>
              <a:t>Essas estruturas desempenham um papel importante na filtragem do ar, removendo partículas e impurezas antes que ele chegue aos alvéolos.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Umidificação do Ar</a:t>
            </a:r>
          </a:p>
          <a:p>
            <a:pPr marL="0" lvl="1" indent="0">
              <a:buNone/>
            </a:pPr>
            <a:r>
              <a:rPr lang="pt-BR" sz="1400"/>
              <a:t>A traqueia e os brônquios também umidificam o ar, preparando-o para a troca gasosa nos alvéolos.</a:t>
            </a:r>
          </a:p>
        </p:txBody>
      </p:sp>
    </p:spTree>
    <p:extLst>
      <p:ext uri="{BB962C8B-B14F-4D97-AF65-F5344CB8AC3E}">
        <p14:creationId xmlns:p14="http://schemas.microsoft.com/office/powerpoint/2010/main" val="2249699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A517BD-839F-4ECC-FFC4-463EB7A2D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Os pulmões e suas funções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775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CE0438-720C-F3B1-0368-86863CB6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631573"/>
            <a:ext cx="4265763" cy="1441776"/>
          </a:xfrm>
        </p:spPr>
        <p:txBody>
          <a:bodyPr anchor="t">
            <a:normAutofit/>
          </a:bodyPr>
          <a:lstStyle/>
          <a:p>
            <a:r>
              <a:rPr lang="pt-BR"/>
              <a:t>Estrutura dos pulmões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20E3CA-AA08-4FDC-BE08-52CBDFDC20ED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871353" y="1722570"/>
            <a:ext cx="5483190" cy="4457453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Composição dos Pulmões</a:t>
            </a:r>
          </a:p>
          <a:p>
            <a:pPr marL="0" lvl="1" indent="0">
              <a:buNone/>
            </a:pPr>
            <a:r>
              <a:rPr lang="pt-BR" sz="1400"/>
              <a:t>Os pulmões são formados por lóbulos que contêm milhões de alvéolos, essenciais para a troca gasosa.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Troca Gasosa</a:t>
            </a:r>
          </a:p>
          <a:p>
            <a:pPr marL="0" lvl="1" indent="0">
              <a:buNone/>
            </a:pPr>
            <a:r>
              <a:rPr lang="pt-BR" sz="1400"/>
              <a:t>Os alvéolos são pequenas bolsas de ar onde ocorre a troca gasosa entre oxigênio e dióxido de carbono.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Superfície de Contato</a:t>
            </a:r>
          </a:p>
          <a:p>
            <a:pPr marL="0" lvl="1" indent="0">
              <a:buNone/>
            </a:pPr>
            <a:r>
              <a:rPr lang="pt-BR" sz="1400"/>
              <a:t>A estrutura dos pulmões é projetada para maximizar a superfície de contato com o ar, facilitando a eficiência na troca de gases.</a:t>
            </a:r>
          </a:p>
        </p:txBody>
      </p:sp>
    </p:spTree>
    <p:extLst>
      <p:ext uri="{BB962C8B-B14F-4D97-AF65-F5344CB8AC3E}">
        <p14:creationId xmlns:p14="http://schemas.microsoft.com/office/powerpoint/2010/main" val="1587013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32EE5F-2E47-2162-B31F-70F659AC3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Função dos alvéolos pulmonares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D87176-A0E4-3288-3525-13521C3C1157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Troca Gasosa</a:t>
            </a:r>
          </a:p>
          <a:p>
            <a:pPr marL="0" lvl="1" indent="0">
              <a:buNone/>
            </a:pPr>
            <a:r>
              <a:rPr lang="pt-BR" sz="1400"/>
              <a:t>Nos alvéolos, ocorre a troca de oxigênio e dióxido de carbono, essencial para a respiração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Estrutura dos Alvéolos</a:t>
            </a:r>
          </a:p>
          <a:p>
            <a:pPr marL="0" lvl="1" indent="0">
              <a:buNone/>
            </a:pPr>
            <a:r>
              <a:rPr lang="pt-BR" sz="1400"/>
              <a:t>Os alvéolos possuem uma estrutura fina que facilita a difusão de gases, crucial para a eficácia da respiração.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na Saúde</a:t>
            </a:r>
          </a:p>
          <a:p>
            <a:pPr marL="0" lvl="1" indent="0">
              <a:buNone/>
            </a:pPr>
            <a:r>
              <a:rPr lang="pt-BR" sz="1400"/>
              <a:t>O funcionamento adequado dos alvéolos é vital para a saúde respiratória e a oxigenação do corpo.</a:t>
            </a:r>
          </a:p>
        </p:txBody>
      </p:sp>
      <p:pic>
        <p:nvPicPr>
          <p:cNvPr id="5" name="Espaço Reservado para Conteúdo 4" descr="Pulmões com o vírus. infecção pulmonar. Covid-19, pneumonia.">
            <a:extLst>
              <a:ext uri="{FF2B5EF4-FFF2-40B4-BE49-F238E27FC236}">
                <a16:creationId xmlns:a16="http://schemas.microsoft.com/office/drawing/2014/main" id="{F17F0EB7-6276-4834-BDDF-B3957079F5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5716" r="27930" b="-2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716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06F5E1-DD5B-1E10-D8F2-5FC7D53B9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Processo de troca gasosa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6BC5D7-1F29-6392-77F9-8658D38C937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Mecanismo de Difusão</a:t>
            </a:r>
          </a:p>
          <a:p>
            <a:pPr marL="0" lvl="1" indent="0">
              <a:buNone/>
            </a:pPr>
            <a:r>
              <a:rPr lang="pt-BR" sz="1400"/>
              <a:t>A troca gasosa ocorre por meio do mecanismo de difusão, onde gases se movem de áreas de alta concentração para áreas de baixa concentração.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Transferência de Oxigênio</a:t>
            </a:r>
          </a:p>
          <a:p>
            <a:pPr marL="0" lvl="1" indent="0">
              <a:buNone/>
            </a:pPr>
            <a:r>
              <a:rPr lang="pt-BR" sz="1400"/>
              <a:t>Durante a troca gasosa, o oxigênio do ar é transferido para o sangue nos alvéolos, essencial para a respiração celular.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Eliminação de Dióxido de Carbono</a:t>
            </a:r>
          </a:p>
          <a:p>
            <a:pPr marL="0" lvl="1" indent="0">
              <a:buNone/>
            </a:pPr>
            <a:r>
              <a:rPr lang="pt-BR" sz="1400"/>
              <a:t>O dióxido de carbono é removido do sangue e expelido para o ar durante o processo de troca gasosa, mantendo a homeostase.</a:t>
            </a:r>
          </a:p>
        </p:txBody>
      </p:sp>
      <p:pic>
        <p:nvPicPr>
          <p:cNvPr id="5" name="Espaço Reservado para Conteúdo 4" descr="Examine o crescimento celular em um tubo de ensaio.">
            <a:extLst>
              <a:ext uri="{FF2B5EF4-FFF2-40B4-BE49-F238E27FC236}">
                <a16:creationId xmlns:a16="http://schemas.microsoft.com/office/drawing/2014/main" id="{992B2341-01E2-4BC5-A990-E943A29BD4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9910" r="28585" b="-2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7525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5525D26-D7B1-B2CA-BF97-4A01AF01F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219" y="1115844"/>
            <a:ext cx="7680960" cy="4631911"/>
          </a:xfrm>
        </p:spPr>
        <p:txBody>
          <a:bodyPr anchor="b">
            <a:normAutofit/>
          </a:bodyPr>
          <a:lstStyle/>
          <a:p>
            <a:r>
              <a:rPr lang="pt-BR" sz="6500"/>
              <a:t>Importância do sistema respiratório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C0BBAA-A5EC-5D5D-32E6-9F7EA6048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131" y="6268313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2482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C9D140-F72C-5858-3E34-F526FEE4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98860"/>
            <a:ext cx="4265763" cy="1441776"/>
          </a:xfrm>
        </p:spPr>
        <p:txBody>
          <a:bodyPr anchor="t">
            <a:normAutofit/>
          </a:bodyPr>
          <a:lstStyle/>
          <a:p>
            <a:r>
              <a:rPr lang="pt-BR"/>
              <a:t>Manutenção da homeostase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18C80D-DEEB-42CC-6853-02B8B8DD1F3B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871353" y="2189857"/>
            <a:ext cx="5269831" cy="3445399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Sistema Respiratório</a:t>
            </a:r>
          </a:p>
          <a:p>
            <a:pPr marL="0" lvl="1" indent="0">
              <a:buNone/>
            </a:pPr>
            <a:r>
              <a:rPr lang="pt-BR" sz="1400"/>
              <a:t>O sistema respiratório é responsável por fornecer oxigênio ao corpo e remover dióxido de carbono, essencial para a homeostase.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Homeostase</a:t>
            </a:r>
          </a:p>
          <a:p>
            <a:pPr marL="0" lvl="1" indent="0">
              <a:buNone/>
            </a:pPr>
            <a:r>
              <a:rPr lang="pt-BR" sz="1400"/>
              <a:t>Manter a homeostase é crucial para o funcionamento adequado de todos os sistemas do corpo, impactando a saúde geral.</a:t>
            </a:r>
          </a:p>
        </p:txBody>
      </p:sp>
    </p:spTree>
    <p:extLst>
      <p:ext uri="{BB962C8B-B14F-4D97-AF65-F5344CB8AC3E}">
        <p14:creationId xmlns:p14="http://schemas.microsoft.com/office/powerpoint/2010/main" val="18981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6F084B-2655-C569-C738-7CCF6BC8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Eliminação de dióxido de carbono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0B275A-037A-46C2-4FA2-DCC0D50A1A15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do Sistema Respiratório</a:t>
            </a:r>
          </a:p>
          <a:p>
            <a:pPr marL="0" lvl="1" indent="0">
              <a:buNone/>
            </a:pPr>
            <a:r>
              <a:rPr lang="pt-BR" sz="1400"/>
              <a:t>O sistema respiratório é responsável pela eliminação de dióxido de carbono, essencial para a saúde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Toxicidade do Dióxido de Carbono</a:t>
            </a:r>
          </a:p>
          <a:p>
            <a:pPr marL="0" lvl="1" indent="0">
              <a:buNone/>
            </a:pPr>
            <a:r>
              <a:rPr lang="pt-BR" sz="1400"/>
              <a:t>O acúmulo de dióxido de carbono no corpo pode ser tóxico, afetando funções vitais e a saúde geral.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Equilíbrio Saúde</a:t>
            </a:r>
          </a:p>
          <a:p>
            <a:pPr marL="0" lvl="1" indent="0">
              <a:buNone/>
            </a:pPr>
            <a:r>
              <a:rPr lang="pt-BR" sz="1400"/>
              <a:t>A respiração regular ajuda a manter níveis saudáveis de dióxido de carbono, promovendo um equilíbrio no organismo.</a:t>
            </a:r>
          </a:p>
        </p:txBody>
      </p:sp>
      <p:pic>
        <p:nvPicPr>
          <p:cNvPr id="5" name="Espaço Reservado para Conteúdo 4" descr="CO2, símbolo químico do dióxido de carbono, considerado a principal causa do aquecimento global., uso do Adobe RGB 1998...........">
            <a:extLst>
              <a:ext uri="{FF2B5EF4-FFF2-40B4-BE49-F238E27FC236}">
                <a16:creationId xmlns:a16="http://schemas.microsoft.com/office/drawing/2014/main" id="{7CA17A6A-479D-489A-95A3-8B6F004244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9399" r="25595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9997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F81315-3164-FFD0-4AE2-B72118BC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/>
              <a:t>Suporte à respiração celular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73CA5DC-DEA0-758D-4B7C-DDFD647744F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do Oxigênio</a:t>
            </a:r>
          </a:p>
          <a:p>
            <a:pPr marL="0" lvl="1" indent="0">
              <a:buNone/>
            </a:pPr>
            <a:r>
              <a:rPr lang="pt-BR" sz="1400"/>
              <a:t>O oxigênio é essencial para a respiração celular, permitindo que as células convertam nutrientes em energia.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Produção de Energia</a:t>
            </a:r>
          </a:p>
          <a:p>
            <a:pPr marL="0" lvl="1" indent="0">
              <a:buNone/>
            </a:pPr>
            <a:r>
              <a:rPr lang="pt-BR" sz="1400"/>
              <a:t>A respiração celular utiliza oxigênio para gerar ATP, a principal moeda de energia das células.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Função Celular</a:t>
            </a:r>
          </a:p>
          <a:p>
            <a:pPr marL="0" lvl="1" indent="0">
              <a:buNone/>
            </a:pPr>
            <a:r>
              <a:rPr lang="pt-BR" sz="1400"/>
              <a:t>Sem o suporte do oxigênio, as células não podem funcionar adequadamente, levando a disfunções e morte celular.</a:t>
            </a:r>
          </a:p>
        </p:txBody>
      </p:sp>
      <p:pic>
        <p:nvPicPr>
          <p:cNvPr id="5" name="Espaço Reservado para Conteúdo 4" descr="Comunicação global e colaboração envolvendo intrinsecamente cordas e chaves eletrônicas por meio de redes sociais de smartphones equipados com IA.">
            <a:extLst>
              <a:ext uri="{FF2B5EF4-FFF2-40B4-BE49-F238E27FC236}">
                <a16:creationId xmlns:a16="http://schemas.microsoft.com/office/drawing/2014/main" id="{923E6710-E4F6-44F6-9C79-3D45DC7825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5032" r="19961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10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21C620B-CF05-5B5C-19A5-0A54170FD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572768"/>
            <a:ext cx="8162176" cy="1406993"/>
          </a:xfrm>
        </p:spPr>
        <p:txBody>
          <a:bodyPr anchor="b">
            <a:normAutofit/>
          </a:bodyPr>
          <a:lstStyle/>
          <a:p>
            <a:r>
              <a:rPr lang="pt-BR" sz="6000"/>
              <a:t>Conclusão</a:t>
            </a:r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10B75ECA-172D-6E3C-C86C-E32EA24E5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22941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640078" y="3593592"/>
          <a:ext cx="10808208" cy="251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1FC8CC-145C-8745-889B-6521F9CCB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3256965"/>
            <a:ext cx="97886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14690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2243</Words>
  <Application>Microsoft Office PowerPoint</Application>
  <PresentationFormat>Widescreen</PresentationFormat>
  <Paragraphs>167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Aptos</vt:lpstr>
      <vt:lpstr>Arial</vt:lpstr>
      <vt:lpstr>Bierstadt</vt:lpstr>
      <vt:lpstr>Grandview Display</vt:lpstr>
      <vt:lpstr>DashVTI</vt:lpstr>
      <vt:lpstr>O sistema respiratório: funções e importância com imagens ilustrativas</vt:lpstr>
      <vt:lpstr>Tópicos da Apresentação</vt:lpstr>
      <vt:lpstr>Introdução ao sistema respiratório</vt:lpstr>
      <vt:lpstr>Visão geral do sistema respiratório</vt:lpstr>
      <vt:lpstr>Principais componentes do sistema</vt:lpstr>
      <vt:lpstr>Importância do sistema respiratório para o corpo humano</vt:lpstr>
      <vt:lpstr>Estrutura do sistema respiratório</vt:lpstr>
      <vt:lpstr>Nariz e cavidade nasal</vt:lpstr>
      <vt:lpstr>Faringe e laringe</vt:lpstr>
      <vt:lpstr>Traqueia e brônquios</vt:lpstr>
      <vt:lpstr>Funções das principais partes do sistema respiratório</vt:lpstr>
      <vt:lpstr>Função do nariz e cavidade nasal</vt:lpstr>
      <vt:lpstr>Função da faringe e laringe</vt:lpstr>
      <vt:lpstr>Função da traqueia e brônquios</vt:lpstr>
      <vt:lpstr>Os pulmões e suas funções</vt:lpstr>
      <vt:lpstr>Estrutura dos pulmões</vt:lpstr>
      <vt:lpstr>Função dos alvéolos pulmonares</vt:lpstr>
      <vt:lpstr>Processo de troca gasosa</vt:lpstr>
      <vt:lpstr>Importância do sistema respiratório</vt:lpstr>
      <vt:lpstr>Manutenção da homeostase</vt:lpstr>
      <vt:lpstr>Eliminação de dióxido de carbono</vt:lpstr>
      <vt:lpstr>Suporte à respiração celular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2025-06-07T13:45:27Z</dcterms:created>
  <dcterms:modified xsi:type="dcterms:W3CDTF">2025-06-07T13:50:32Z</dcterms:modified>
</cp:coreProperties>
</file>